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7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3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5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0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1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2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6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7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entbrite.com/e/global-brigades-regional-student-leadership-conference-tickets-84902089435?discount=UNCGBMember" TargetMode="External"/><Relationship Id="rId2" Type="http://schemas.openxmlformats.org/officeDocument/2006/relationships/hyperlink" Target="https://www.globalbrigades.org/2020-unccharlotte-sl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7DACD0-5A37-48A1-85F5-A714EAA54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BEC72A-1F47-4922-81AD-3DE64AAE3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10" y="4909985"/>
            <a:ext cx="3212386" cy="1185353"/>
          </a:xfrm>
        </p:spPr>
        <p:txBody>
          <a:bodyPr anchor="ctr">
            <a:normAutofit/>
          </a:bodyPr>
          <a:lstStyle/>
          <a:p>
            <a:r>
              <a:rPr lang="en-US" sz="2600"/>
              <a:t>Medical Arabic Packet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0A6C7-A712-4336-B087-C1A5AA2F2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734" y="4909984"/>
            <a:ext cx="2228641" cy="1185353"/>
          </a:xfrm>
        </p:spPr>
        <p:txBody>
          <a:bodyPr anchor="ctr">
            <a:normAutofit/>
          </a:bodyPr>
          <a:lstStyle/>
          <a:p>
            <a:r>
              <a:rPr lang="en-US" sz="1700"/>
              <a:t>Spring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C64B73-C4C9-4282-84FE-E36A3E858134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630580-9D7F-4874-B1CD-5029C875956C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196050-0B11-4844-95D8-F285F02AE549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1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B742-9CAE-46D9-96BD-AD6C37091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Anatomy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BC2A2F-2EF1-48D3-8E79-A6E4307B6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500307"/>
              </p:ext>
            </p:extLst>
          </p:nvPr>
        </p:nvGraphicFramePr>
        <p:xfrm>
          <a:off x="1638300" y="2238375"/>
          <a:ext cx="9029700" cy="4190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6942">
                  <a:extLst>
                    <a:ext uri="{9D8B030D-6E8A-4147-A177-3AD203B41FA5}">
                      <a16:colId xmlns:a16="http://schemas.microsoft.com/office/drawing/2014/main" val="1933229314"/>
                    </a:ext>
                  </a:extLst>
                </a:gridCol>
                <a:gridCol w="2256942">
                  <a:extLst>
                    <a:ext uri="{9D8B030D-6E8A-4147-A177-3AD203B41FA5}">
                      <a16:colId xmlns:a16="http://schemas.microsoft.com/office/drawing/2014/main" val="921554948"/>
                    </a:ext>
                  </a:extLst>
                </a:gridCol>
                <a:gridCol w="2257908">
                  <a:extLst>
                    <a:ext uri="{9D8B030D-6E8A-4147-A177-3AD203B41FA5}">
                      <a16:colId xmlns:a16="http://schemas.microsoft.com/office/drawing/2014/main" val="1601302731"/>
                    </a:ext>
                  </a:extLst>
                </a:gridCol>
                <a:gridCol w="2257908">
                  <a:extLst>
                    <a:ext uri="{9D8B030D-6E8A-4147-A177-3AD203B41FA5}">
                      <a16:colId xmlns:a16="http://schemas.microsoft.com/office/drawing/2014/main" val="1596937816"/>
                    </a:ext>
                  </a:extLst>
                </a:gridCol>
              </a:tblGrid>
              <a:tr h="278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English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Arabic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English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Arabic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1489914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Mouth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 fakhzain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5243583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Raqaba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 zahr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858699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Bottom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Mua’khera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Molar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6040127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Wrist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miaasam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Nose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6196224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Ozon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ozon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770801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Sadr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regl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8855418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abdomen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jsm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Ankle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kahel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2120500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zeraa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Arm pit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Bat/ibet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7708524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waist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khasr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Ra’as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2430389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Tooth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asnaan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elbow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Kuu / mirfaq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421111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Shoulder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Katif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fingers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asaabia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393646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thigh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fakhz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4953300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pelvis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haoud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Belly button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9307013"/>
                  </a:ext>
                </a:extLst>
              </a:tr>
              <a:tr h="279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stomach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maaida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kaab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870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59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F50B-FC33-4527-A189-9159B9DB3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 the Pharmacy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BD8A64-98E5-49D2-9D57-CA24C715DD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214567"/>
              </p:ext>
            </p:extLst>
          </p:nvPr>
        </p:nvGraphicFramePr>
        <p:xfrm>
          <a:off x="1885950" y="2209800"/>
          <a:ext cx="8639176" cy="4505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9588">
                  <a:extLst>
                    <a:ext uri="{9D8B030D-6E8A-4147-A177-3AD203B41FA5}">
                      <a16:colId xmlns:a16="http://schemas.microsoft.com/office/drawing/2014/main" val="624873654"/>
                    </a:ext>
                  </a:extLst>
                </a:gridCol>
                <a:gridCol w="4319588">
                  <a:extLst>
                    <a:ext uri="{9D8B030D-6E8A-4147-A177-3AD203B41FA5}">
                      <a16:colId xmlns:a16="http://schemas.microsoft.com/office/drawing/2014/main" val="1337939393"/>
                    </a:ext>
                  </a:extLst>
                </a:gridCol>
              </a:tblGrid>
              <a:tr h="279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dropper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qatara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342969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drops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nukat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72429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teaspoon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Milaqa saghira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454803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tablespoon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Milaqa kabira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474114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haba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9007629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syrup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sharab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3641576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ointment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marham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931633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Take one table once a 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Haba wahida fii al youm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5903712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Take one tablet twice a 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Haba wahida maratein fii al youm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1396728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Take two tablets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Habatein fii al youm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086080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day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 al youm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729597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week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 al asbuua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560170"/>
                  </a:ext>
                </a:extLst>
              </a:tr>
              <a:tr h="575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Take one tablet every 6 hours with food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Haba wahida kol sit saaat maa al taam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236944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Can I help you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Ay musaada?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3868884"/>
                  </a:ext>
                </a:extLst>
              </a:tr>
              <a:tr h="280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Cut the tablet in half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Aqtaa</a:t>
                      </a:r>
                      <a:r>
                        <a:rPr lang="en-US" sz="1400" dirty="0">
                          <a:effectLst/>
                        </a:rPr>
                        <a:t> al </a:t>
                      </a:r>
                      <a:r>
                        <a:rPr lang="en-US" sz="1400" dirty="0" err="1">
                          <a:effectLst/>
                        </a:rPr>
                        <a:t>haba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nesfaien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5067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949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7A48-4BC1-4BFD-B590-032F6476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Common Medical Conditions / Medications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9AB9C2-1D5A-4824-A3C3-553756A81F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1356" y="3342830"/>
          <a:ext cx="5937250" cy="1745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995">
                  <a:extLst>
                    <a:ext uri="{9D8B030D-6E8A-4147-A177-3AD203B41FA5}">
                      <a16:colId xmlns:a16="http://schemas.microsoft.com/office/drawing/2014/main" val="2962214312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val="4082305038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3424079191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33198825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Antibiotic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Antibiotic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Diabetes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Sukar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6703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Asprin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Aspriin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Asthma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Asma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213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Dose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Guraa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Scabies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Garab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480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Insulin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Insuleen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Parasites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Tufaylyat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57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Sickness / dizziness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Dawar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Heart disease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Marad qalb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209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Nausea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Ghamaman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Pain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Alam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269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Sickness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Marad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Cough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Koha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2040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Infection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Eltihaab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>
                          <a:effectLst/>
                        </a:rPr>
                        <a:t>Fever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1554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Homa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821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62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6AEC0-DDC1-4D94-9B9A-779ED365E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251036"/>
            <a:ext cx="10772775" cy="1658198"/>
          </a:xfrm>
        </p:spPr>
        <p:txBody>
          <a:bodyPr/>
          <a:lstStyle/>
          <a:p>
            <a:r>
              <a:rPr lang="en-US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20A36-B4DE-49B9-9007-25EDAEA40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February 28</a:t>
            </a:r>
            <a:r>
              <a:rPr lang="en-US" baseline="30000" dirty="0"/>
              <a:t>th</a:t>
            </a:r>
            <a:r>
              <a:rPr lang="en-US" dirty="0"/>
              <a:t>- Donations Day STU 263</a:t>
            </a:r>
          </a:p>
          <a:p>
            <a:r>
              <a:rPr lang="en-US" dirty="0"/>
              <a:t>March 17th-Pre-Brigade Meeting-required</a:t>
            </a:r>
          </a:p>
          <a:p>
            <a:r>
              <a:rPr lang="en-US" dirty="0"/>
              <a:t>April 14th- Pre-Brigade Meeting-required </a:t>
            </a:r>
          </a:p>
          <a:p>
            <a:r>
              <a:rPr lang="en-US" dirty="0"/>
              <a:t>April 18th UNC Charlotte Global Brigades Conference</a:t>
            </a:r>
          </a:p>
          <a:p>
            <a:r>
              <a:rPr lang="en-US" dirty="0"/>
              <a:t>Register:</a:t>
            </a:r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https://www.globalbrigades.org/2020-unccharlotte-slc/</a:t>
            </a:r>
            <a:r>
              <a:rPr lang="en-US" dirty="0"/>
              <a:t>  </a:t>
            </a:r>
          </a:p>
          <a:p>
            <a:r>
              <a:rPr lang="en-US" dirty="0">
                <a:hlinkClick r:id="rId3"/>
              </a:rPr>
              <a:t>https://www.eventbrite.com/e/global-brigades-regional-student-leadership-conference-tickets-84902089435?discount=UNCGBMember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0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EA28-159C-4A7D-9284-9B4CAED9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5815B-DF8D-428E-AB0E-180ABB164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March 16th- Seventh Installment of $275: </a:t>
            </a:r>
          </a:p>
          <a:p>
            <a:endParaRPr lang="en-US" dirty="0"/>
          </a:p>
          <a:p>
            <a:r>
              <a:rPr lang="en-US" dirty="0"/>
              <a:t>April 13th- Eight Installment of $275</a:t>
            </a:r>
          </a:p>
          <a:p>
            <a:endParaRPr lang="en-US" dirty="0"/>
          </a:p>
          <a:p>
            <a:r>
              <a:rPr lang="en-US" dirty="0"/>
              <a:t>May 11th- 9th installment $275:</a:t>
            </a:r>
          </a:p>
          <a:p>
            <a:endParaRPr lang="en-US" dirty="0"/>
          </a:p>
          <a:p>
            <a:r>
              <a:rPr lang="en-US" dirty="0"/>
              <a:t>June 8th- 10th installment $275</a:t>
            </a:r>
          </a:p>
          <a:p>
            <a:endParaRPr lang="en-US" dirty="0"/>
          </a:p>
          <a:p>
            <a:r>
              <a:rPr lang="en-US" dirty="0"/>
              <a:t>July 6- 11th installment $275</a:t>
            </a:r>
          </a:p>
        </p:txBody>
      </p:sp>
    </p:spTree>
    <p:extLst>
      <p:ext uri="{BB962C8B-B14F-4D97-AF65-F5344CB8AC3E}">
        <p14:creationId xmlns:p14="http://schemas.microsoft.com/office/powerpoint/2010/main" val="195458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4F52-F2F5-4BFC-A229-B921FDC6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Common Greeting and Questions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DB02691-AAFE-4982-AE7E-34C93421F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619461"/>
              </p:ext>
            </p:extLst>
          </p:nvPr>
        </p:nvGraphicFramePr>
        <p:xfrm>
          <a:off x="838200" y="2514858"/>
          <a:ext cx="10515600" cy="3399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4122775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9885605"/>
                    </a:ext>
                  </a:extLst>
                </a:gridCol>
              </a:tblGrid>
              <a:tr h="28806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Common Greetings and Questions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047539"/>
                  </a:ext>
                </a:extLst>
              </a:tr>
              <a:tr h="547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3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Hello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Ahlan Wa Sahlan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3446837731"/>
                  </a:ext>
                </a:extLst>
              </a:tr>
              <a:tr h="288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Good morning, Good afternoon, Good night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Sabah El Kheir, Masa’ el Kheir, Tesbah ala Kheir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2751728890"/>
                  </a:ext>
                </a:extLst>
              </a:tr>
              <a:tr h="288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Welcome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Afwan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1557070153"/>
                  </a:ext>
                </a:extLst>
              </a:tr>
              <a:tr h="288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My name is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Ismi ….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575341894"/>
                  </a:ext>
                </a:extLst>
              </a:tr>
              <a:tr h="288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What is your name?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 Ismuka?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3419516034"/>
                  </a:ext>
                </a:extLst>
              </a:tr>
              <a:tr h="288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What is your child’s name?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 ism waladak (boy) Ma ism bentak (your girl)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3276687948"/>
                  </a:ext>
                </a:extLst>
              </a:tr>
              <a:tr h="288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 you repeat your name please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Momken ismak mara tany?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3907141617"/>
                  </a:ext>
                </a:extLst>
              </a:tr>
              <a:tr h="5476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 don’t speak Arabic Well. Can you please speak slowly?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 la atakalm al arabya gaydan, momken tatakalam sheway shewaya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665576406"/>
                  </a:ext>
                </a:extLst>
              </a:tr>
              <a:tr h="288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How old are you?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Kam omrak?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7974" marR="77974" marT="0" marB="0"/>
                </a:tc>
                <a:extLst>
                  <a:ext uri="{0D108BD9-81ED-4DB2-BD59-A6C34878D82A}">
                    <a16:rowId xmlns:a16="http://schemas.microsoft.com/office/drawing/2014/main" val="245643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53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56F2-8441-445F-AA8E-BC0912FC1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Commands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0BED6B-11E7-4C7F-98EC-3A57DF46B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478784"/>
              </p:ext>
            </p:extLst>
          </p:nvPr>
        </p:nvGraphicFramePr>
        <p:xfrm>
          <a:off x="2257425" y="2066925"/>
          <a:ext cx="8324850" cy="3914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2425">
                  <a:extLst>
                    <a:ext uri="{9D8B030D-6E8A-4147-A177-3AD203B41FA5}">
                      <a16:colId xmlns:a16="http://schemas.microsoft.com/office/drawing/2014/main" val="1828032083"/>
                    </a:ext>
                  </a:extLst>
                </a:gridCol>
                <a:gridCol w="4162425">
                  <a:extLst>
                    <a:ext uri="{9D8B030D-6E8A-4147-A177-3AD203B41FA5}">
                      <a16:colId xmlns:a16="http://schemas.microsoft.com/office/drawing/2014/main" val="1871953336"/>
                    </a:ext>
                  </a:extLst>
                </a:gridCol>
              </a:tblGrid>
              <a:tr h="55757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Basic Commands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924327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Sit here, please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Ejlis hona, min fadlik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3806768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Stay here, please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Ebqa hona, min fadlik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607243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Form a line, please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Qifu fi saf, min fadlik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9726721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Wait here, please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Entazer hona, min fadlik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9485127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Repeat that, please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Mara tany, min fadlik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9887898"/>
                  </a:ext>
                </a:extLst>
              </a:tr>
              <a:tr h="5595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Come with me please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Taala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ma’y</a:t>
                      </a:r>
                      <a:r>
                        <a:rPr lang="en-US" sz="1400" dirty="0">
                          <a:effectLst/>
                        </a:rPr>
                        <a:t>, min </a:t>
                      </a:r>
                      <a:r>
                        <a:rPr lang="en-US" sz="1400" dirty="0" err="1">
                          <a:effectLst/>
                        </a:rPr>
                        <a:t>fadlik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146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974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03EBC-782F-4411-8422-409DAE27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Background Information and Vitals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7DA8B1-0C07-4B32-A258-D2911E2539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925745"/>
              </p:ext>
            </p:extLst>
          </p:nvPr>
        </p:nvGraphicFramePr>
        <p:xfrm>
          <a:off x="4526280" y="846409"/>
          <a:ext cx="6830569" cy="4771991"/>
        </p:xfrm>
        <a:graphic>
          <a:graphicData uri="http://schemas.openxmlformats.org/drawingml/2006/table">
            <a:tbl>
              <a:tblPr firstRow="1" firstCol="1" bandRow="1"/>
              <a:tblGrid>
                <a:gridCol w="3373842">
                  <a:extLst>
                    <a:ext uri="{9D8B030D-6E8A-4147-A177-3AD203B41FA5}">
                      <a16:colId xmlns:a16="http://schemas.microsoft.com/office/drawing/2014/main" val="3021168746"/>
                    </a:ext>
                  </a:extLst>
                </a:gridCol>
                <a:gridCol w="3456727">
                  <a:extLst>
                    <a:ext uri="{9D8B030D-6E8A-4147-A177-3AD203B41FA5}">
                      <a16:colId xmlns:a16="http://schemas.microsoft.com/office/drawing/2014/main" val="4113000581"/>
                    </a:ext>
                  </a:extLst>
                </a:gridCol>
              </a:tblGrid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English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Arabic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75605"/>
                  </a:ext>
                </a:extLst>
              </a:tr>
              <a:tr h="82037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Does anyone in your family have a history of blood pressure, diabetes, or any other chronic disease?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 fu ostratak ay shakhs aindahu daght dam, sukar, au ay marad muzmen akhar?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606357"/>
                  </a:ext>
                </a:extLst>
              </a:tr>
              <a:tr h="56416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Are you allergic to any type of medication?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 aindak hasasya min ay dawaa?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263495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 I weigh you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Momken awzenak?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65313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 I take your height?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Momken aqis tulak?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311078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am going to take your temperature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 akiis daraget Hararatik?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273607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am going to take your blood pressure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 akiis daght al dam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39685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 I take your pulse?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Momken aqis nabdak?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656165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Are you currently breastfeeding?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 inti turadeen?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321177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it possible that you are pregnant?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 inti hamel?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04734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are your symptoms? 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 heya al aarad alti andik?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762011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Why are you here today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Limatha anta hona al yaoum?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59283"/>
                  </a:ext>
                </a:extLst>
              </a:tr>
              <a:tr h="30795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do you have?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080" algn="l"/>
                        </a:tabLst>
                      </a:pP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 </a:t>
                      </a:r>
                      <a:r>
                        <a:rPr lang="en-US" sz="16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matha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tashtaki</a:t>
                      </a:r>
                      <a:r>
                        <a:rPr lang="en-US" sz="16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970" marR="76970" marT="106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55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52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2096A-513D-483B-80A8-4C461767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Vitals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3C39CA-4ED7-4372-BAB4-C905295D2B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754035"/>
              </p:ext>
            </p:extLst>
          </p:nvPr>
        </p:nvGraphicFramePr>
        <p:xfrm>
          <a:off x="2286000" y="2133600"/>
          <a:ext cx="8134348" cy="4789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3152">
                  <a:extLst>
                    <a:ext uri="{9D8B030D-6E8A-4147-A177-3AD203B41FA5}">
                      <a16:colId xmlns:a16="http://schemas.microsoft.com/office/drawing/2014/main" val="1819471936"/>
                    </a:ext>
                  </a:extLst>
                </a:gridCol>
                <a:gridCol w="2033152">
                  <a:extLst>
                    <a:ext uri="{9D8B030D-6E8A-4147-A177-3AD203B41FA5}">
                      <a16:colId xmlns:a16="http://schemas.microsoft.com/office/drawing/2014/main" val="4131198944"/>
                    </a:ext>
                  </a:extLst>
                </a:gridCol>
                <a:gridCol w="2034022">
                  <a:extLst>
                    <a:ext uri="{9D8B030D-6E8A-4147-A177-3AD203B41FA5}">
                      <a16:colId xmlns:a16="http://schemas.microsoft.com/office/drawing/2014/main" val="2104740426"/>
                    </a:ext>
                  </a:extLst>
                </a:gridCol>
                <a:gridCol w="2034022">
                  <a:extLst>
                    <a:ext uri="{9D8B030D-6E8A-4147-A177-3AD203B41FA5}">
                      <a16:colId xmlns:a16="http://schemas.microsoft.com/office/drawing/2014/main" val="1972600742"/>
                    </a:ext>
                  </a:extLst>
                </a:gridCol>
              </a:tblGrid>
              <a:tr h="203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English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English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Arabic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3040481237"/>
                  </a:ext>
                </a:extLst>
              </a:tr>
              <a:tr h="203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Blood pressure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Daght al dam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Weight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Wazin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3652680810"/>
                  </a:ext>
                </a:extLst>
              </a:tr>
              <a:tr h="632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 am going to take your blood pressure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Akis daght al dam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 need to weigh you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Uriid an awzinak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1707726492"/>
                  </a:ext>
                </a:extLst>
              </a:tr>
              <a:tr h="418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Roll up your sleeve please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Irfaa kom al qamis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Please take your shoes off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Momken takhlaa hizaak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3567830539"/>
                  </a:ext>
                </a:extLst>
              </a:tr>
              <a:tr h="411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Relax your arm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Arih ziraaak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Stand on the scale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Qif ala al mizan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4225376608"/>
                  </a:ext>
                </a:extLst>
              </a:tr>
              <a:tr h="832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Your pressure is high/low/good/normal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Taghtak aali/ munkhafid/gayid/ aadi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Temperature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Harara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1794351059"/>
                  </a:ext>
                </a:extLst>
              </a:tr>
              <a:tr h="622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Pulse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Nabd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 am going to take your temperature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Akis hararatika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82831136"/>
                  </a:ext>
                </a:extLst>
              </a:tr>
              <a:tr h="418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 need to take your pulse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Akis nabdak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Open your mouth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Iftaah famak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3623067516"/>
                  </a:ext>
                </a:extLst>
              </a:tr>
              <a:tr h="1044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Give me your wrist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Adini miaasamak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Put the thermometer under your tongue and leave it there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Daa</a:t>
                      </a:r>
                      <a:r>
                        <a:rPr lang="en-US" sz="1200" dirty="0">
                          <a:effectLst/>
                        </a:rPr>
                        <a:t> al </a:t>
                      </a:r>
                      <a:r>
                        <a:rPr lang="en-US" sz="1200" dirty="0" err="1">
                          <a:effectLst/>
                        </a:rPr>
                        <a:t>termomtr</a:t>
                      </a:r>
                      <a:r>
                        <a:rPr lang="en-US" sz="1200" dirty="0">
                          <a:effectLst/>
                        </a:rPr>
                        <a:t> that </a:t>
                      </a:r>
                      <a:r>
                        <a:rPr lang="en-US" sz="1200" dirty="0" err="1">
                          <a:effectLst/>
                        </a:rPr>
                        <a:t>lisanak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wa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itrukuhu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804" marR="59804" marT="0" marB="0"/>
                </a:tc>
                <a:extLst>
                  <a:ext uri="{0D108BD9-81ED-4DB2-BD59-A6C34878D82A}">
                    <a16:rowId xmlns:a16="http://schemas.microsoft.com/office/drawing/2014/main" val="1803915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73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C91CF-88CC-4898-A7A7-6649867B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Responses and Verbs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14152B-82E0-4B86-BC68-BA31EFB8D5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685779"/>
              </p:ext>
            </p:extLst>
          </p:nvPr>
        </p:nvGraphicFramePr>
        <p:xfrm>
          <a:off x="1800225" y="2362200"/>
          <a:ext cx="8705850" cy="3219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925">
                  <a:extLst>
                    <a:ext uri="{9D8B030D-6E8A-4147-A177-3AD203B41FA5}">
                      <a16:colId xmlns:a16="http://schemas.microsoft.com/office/drawing/2014/main" val="2828152430"/>
                    </a:ext>
                  </a:extLst>
                </a:gridCol>
                <a:gridCol w="4352925">
                  <a:extLst>
                    <a:ext uri="{9D8B030D-6E8A-4147-A177-3AD203B41FA5}">
                      <a16:colId xmlns:a16="http://schemas.microsoft.com/office/drawing/2014/main" val="764403549"/>
                    </a:ext>
                  </a:extLst>
                </a:gridCol>
              </a:tblGrid>
              <a:tr h="401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 can’t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 astateea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240260"/>
                  </a:ext>
                </a:extLst>
              </a:tr>
              <a:tr h="40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 can’t stop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 astateea al tawaquf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986059"/>
                  </a:ext>
                </a:extLst>
              </a:tr>
              <a:tr h="40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 have problems with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Aindi mashakel maa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1480046"/>
                  </a:ext>
                </a:extLst>
              </a:tr>
              <a:tr h="40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It hurts 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Yu’limuni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9850222"/>
                  </a:ext>
                </a:extLst>
              </a:tr>
              <a:tr h="40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 feel I can’t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Ashur ani la astateea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0520944"/>
                  </a:ext>
                </a:extLst>
              </a:tr>
              <a:tr h="40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My (body part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….. yu’limuni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785949"/>
                  </a:ext>
                </a:extLst>
              </a:tr>
              <a:tr h="40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 have a cramp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Andi tashanug adali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664676"/>
                  </a:ext>
                </a:extLst>
              </a:tr>
              <a:tr h="40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 have an itch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Andi harsh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002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2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F2658-4D20-4FDB-A3AB-6ABB81E4A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Verbs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4E16CF-F28D-43E3-8FBC-6CD5CC293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498443"/>
              </p:ext>
            </p:extLst>
          </p:nvPr>
        </p:nvGraphicFramePr>
        <p:xfrm>
          <a:off x="1828800" y="2295525"/>
          <a:ext cx="8705851" cy="3790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5943">
                  <a:extLst>
                    <a:ext uri="{9D8B030D-6E8A-4147-A177-3AD203B41FA5}">
                      <a16:colId xmlns:a16="http://schemas.microsoft.com/office/drawing/2014/main" val="3906914709"/>
                    </a:ext>
                  </a:extLst>
                </a:gridCol>
                <a:gridCol w="2399462">
                  <a:extLst>
                    <a:ext uri="{9D8B030D-6E8A-4147-A177-3AD203B41FA5}">
                      <a16:colId xmlns:a16="http://schemas.microsoft.com/office/drawing/2014/main" val="2069712518"/>
                    </a:ext>
                  </a:extLst>
                </a:gridCol>
                <a:gridCol w="1970223">
                  <a:extLst>
                    <a:ext uri="{9D8B030D-6E8A-4147-A177-3AD203B41FA5}">
                      <a16:colId xmlns:a16="http://schemas.microsoft.com/office/drawing/2014/main" val="2247895052"/>
                    </a:ext>
                  </a:extLst>
                </a:gridCol>
                <a:gridCol w="1970223">
                  <a:extLst>
                    <a:ext uri="{9D8B030D-6E8A-4147-A177-3AD203B41FA5}">
                      <a16:colId xmlns:a16="http://schemas.microsoft.com/office/drawing/2014/main" val="4281666314"/>
                    </a:ext>
                  </a:extLst>
                </a:gridCol>
              </a:tblGrid>
              <a:tr h="4724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walk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yamshi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open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yaftah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642173"/>
                  </a:ext>
                </a:extLst>
              </a:tr>
              <a:tr h="474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eat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Ya’kul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close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yaghlak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948305"/>
                  </a:ext>
                </a:extLst>
              </a:tr>
              <a:tr h="474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sneeze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yaatas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bend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yuthni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843536"/>
                  </a:ext>
                </a:extLst>
              </a:tr>
              <a:tr h="474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chew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yamdugh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lift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yahmil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0618623"/>
                  </a:ext>
                </a:extLst>
              </a:tr>
              <a:tr h="474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break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yaksar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move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yuharik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175546"/>
                  </a:ext>
                </a:extLst>
              </a:tr>
              <a:tr h="474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urinate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yatabawal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hear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ysmaa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8839849"/>
                  </a:ext>
                </a:extLst>
              </a:tr>
              <a:tr h="474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cough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yakuh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breath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yatanafas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5135519"/>
                  </a:ext>
                </a:extLst>
              </a:tr>
              <a:tr h="474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see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yaraa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 fall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yaqaa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6067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77459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</TotalTime>
  <Words>864</Words>
  <Application>Microsoft Office PowerPoint</Application>
  <PresentationFormat>Widescreen</PresentationFormat>
  <Paragraphs>298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Metropolitan</vt:lpstr>
      <vt:lpstr>Medical Arabic Packet</vt:lpstr>
      <vt:lpstr>Upcoming Dates</vt:lpstr>
      <vt:lpstr>Remaining Payments</vt:lpstr>
      <vt:lpstr>Common Greeting and Questions</vt:lpstr>
      <vt:lpstr>Basic Commands</vt:lpstr>
      <vt:lpstr>Background Information and Vitals</vt:lpstr>
      <vt:lpstr>More Vitals</vt:lpstr>
      <vt:lpstr>Common Responses and Verbs</vt:lpstr>
      <vt:lpstr>Important Verbs</vt:lpstr>
      <vt:lpstr>Basic Anatomy</vt:lpstr>
      <vt:lpstr>In the Pharmacy</vt:lpstr>
      <vt:lpstr>Common Medical Conditions / Medications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Arabic Packet</dc:title>
  <dc:creator>Noha Ghaly</dc:creator>
  <cp:lastModifiedBy>autumn little</cp:lastModifiedBy>
  <cp:revision>2</cp:revision>
  <dcterms:created xsi:type="dcterms:W3CDTF">2020-02-18T22:20:30Z</dcterms:created>
  <dcterms:modified xsi:type="dcterms:W3CDTF">2020-02-26T19:45:06Z</dcterms:modified>
</cp:coreProperties>
</file>